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8" r:id="rId23"/>
    <p:sldId id="277" r:id="rId24"/>
    <p:sldId id="281" r:id="rId25"/>
    <p:sldId id="280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9E9C5-4C21-4406-890E-AC96E3D66F63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B9277-022B-4EBA-8DF5-F350596F4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59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196010/total-number-of-registered-automobiles-in-the-us-by-state/" TargetMode="External"/><Relationship Id="rId2" Type="http://schemas.openxmlformats.org/officeDocument/2006/relationships/hyperlink" Target="https://www.kaggle.com/sobhanmoosavi/us-accid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sa.com/rank/us--average-snow-days--state-rank.ht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03963A-EEFD-46C3-A896-721A2CB95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425" y="5199797"/>
            <a:ext cx="9435152" cy="78967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United States Accidents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2C8F-E22B-43E0-BEEB-3E6C57C39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6003836"/>
            <a:ext cx="8673427" cy="405405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A Look Into Countrywide Traffic Accidents</a:t>
            </a:r>
          </a:p>
        </p:txBody>
      </p:sp>
      <p:pic>
        <p:nvPicPr>
          <p:cNvPr id="1028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F43B9D1-B9E1-4654-9A95-2590835F7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b="8757"/>
          <a:stretch/>
        </p:blipFill>
        <p:spPr bwMode="auto"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23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F23B333-92EE-41DC-A6F6-BF821EFA2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763" y="1098168"/>
            <a:ext cx="5161473" cy="25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4C73667-9624-48D4-AC3C-21CA10D7D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218" y="1102571"/>
            <a:ext cx="5161473" cy="256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22D030A7-D274-440B-A5F9-BBFD61B8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0554" y="658701"/>
            <a:ext cx="2427120" cy="345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C579F-9702-419D-86DD-D8536254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99" y="4767660"/>
            <a:ext cx="10299122" cy="1770300"/>
          </a:xfrm>
        </p:spPr>
        <p:txBody>
          <a:bodyPr>
            <a:normAutofit/>
          </a:bodyPr>
          <a:lstStyle/>
          <a:p>
            <a:r>
              <a:rPr lang="en-US" dirty="0"/>
              <a:t>Severities across categories very similar on average</a:t>
            </a:r>
          </a:p>
          <a:p>
            <a:r>
              <a:rPr lang="en-US" dirty="0"/>
              <a:t>Snow/freezing leading as expected</a:t>
            </a:r>
          </a:p>
          <a:p>
            <a:r>
              <a:rPr lang="en-US" dirty="0"/>
              <a:t>How significant are these differences?</a:t>
            </a:r>
          </a:p>
        </p:txBody>
      </p:sp>
    </p:spTree>
    <p:extLst>
      <p:ext uri="{BB962C8B-B14F-4D97-AF65-F5344CB8AC3E}">
        <p14:creationId xmlns:p14="http://schemas.microsoft.com/office/powerpoint/2010/main" val="1302497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6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10244" name="Picture 4" descr="Why Hypotheses Beat Goals">
            <a:extLst>
              <a:ext uri="{FF2B5EF4-FFF2-40B4-BE49-F238E27FC236}">
                <a16:creationId xmlns:a16="http://schemas.microsoft.com/office/drawing/2014/main" id="{292A1A01-1701-4541-B063-C9330BD413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r="-2" b="-2"/>
          <a:stretch/>
        </p:blipFill>
        <p:spPr bwMode="auto">
          <a:xfrm>
            <a:off x="0" y="-14287"/>
            <a:ext cx="6764694" cy="687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E380C5C-D1AF-4C14-83D8-C90BA359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710" y="1594520"/>
            <a:ext cx="3400044" cy="188891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EDC3BA1-82B9-41DA-A97D-A80486E63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949" y="3648733"/>
            <a:ext cx="3892378" cy="192974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DE76F6A-DD4C-4252-877D-9F215E008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862" y="5847061"/>
            <a:ext cx="5027085" cy="335139"/>
          </a:xfrm>
          <a:prstGeom prst="rect">
            <a:avLst/>
          </a:prstGeom>
        </p:spPr>
      </p:pic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9E82CC26-6304-4C1D-AEB0-1E2AA5151673}"/>
              </a:ext>
            </a:extLst>
          </p:cNvPr>
          <p:cNvSpPr txBox="1">
            <a:spLocks/>
          </p:cNvSpPr>
          <p:nvPr/>
        </p:nvSpPr>
        <p:spPr>
          <a:xfrm>
            <a:off x="7399403" y="328239"/>
            <a:ext cx="4311520" cy="110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Compared each category against mean</a:t>
            </a:r>
          </a:p>
          <a:p>
            <a:r>
              <a:rPr lang="en-US" dirty="0"/>
              <a:t>Almost all statistically different despite a small difference </a:t>
            </a:r>
          </a:p>
        </p:txBody>
      </p:sp>
    </p:spTree>
    <p:extLst>
      <p:ext uri="{BB962C8B-B14F-4D97-AF65-F5344CB8AC3E}">
        <p14:creationId xmlns:p14="http://schemas.microsoft.com/office/powerpoint/2010/main" val="1420302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6E56CF3-26B9-4D5A-96C0-31E3E53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E61D94F-EA5C-4330-8A35-483A7E58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8BF6168A-9E65-4524-A92C-534967C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03494CE7-F2DE-46D5-AC7D-30071BCC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91F5A2CE-439D-4922-961F-6A986BDF2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DC9BAAB3-1FB8-4A81-863E-A05ED7828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A50AFC3-F23E-4058-8D71-9BD07AEA2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182B2B33-19FD-402E-8E35-A8E867FB9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0FA38FB1-0238-4631-84CC-766DC76EE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4516460F-0122-450D-8257-E27F8E553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95CF39E3-8AA8-482D-9C7E-B472D289F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97A3F66-FF49-4C69-91A4-018DFDCA4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EF2CA154-6FAF-4F24-833A-C327B1030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45E949B0-6D59-4E0C-A2F6-6D9884204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E77593D-3B3D-4BEC-9B83-C7556559C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B8550CF-4B41-4509-9CBF-E0EEFEB9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50DA9124-2618-4DA7-AE4A-B228BD9C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741AAD5-45BA-4FDA-AEDF-3337296B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B56D020-0FBC-4705-9EF0-009EE9E7B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5DD03962-6BCE-4284-B97A-851C4BC69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BFC97152-3801-4E0D-B746-0F7DFBC6D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9FFD9BF-F64C-425B-8E0B-CA0F1B466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3" name="Freeform 25">
              <a:extLst>
                <a:ext uri="{FF2B5EF4-FFF2-40B4-BE49-F238E27FC236}">
                  <a16:creationId xmlns:a16="http://schemas.microsoft.com/office/drawing/2014/main" id="{C6ED711B-36ED-4173-AB44-8C86ADF0F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256F45B4-234D-4F59-AF8D-9A8AFB94D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D8E6E23-45CE-445A-904E-62F785DA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" name="Isosceles Triangle 22">
            <a:extLst>
              <a:ext uri="{FF2B5EF4-FFF2-40B4-BE49-F238E27FC236}">
                <a16:creationId xmlns:a16="http://schemas.microsoft.com/office/drawing/2014/main" id="{E5FE8003-E652-491E-9169-0097F83C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DC66091-68FA-4006-8A27-64016814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0DEA9-57B2-4A1C-BF1A-848492AF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FD5DB-7C35-4572-AA58-09FF7106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>
            <a:normAutofit/>
          </a:bodyPr>
          <a:lstStyle/>
          <a:p>
            <a:endParaRPr lang="en-US" sz="1600">
              <a:solidFill>
                <a:srgbClr val="FFFFFE"/>
              </a:solidFill>
            </a:endParaRPr>
          </a:p>
        </p:txBody>
      </p:sp>
      <p:pic>
        <p:nvPicPr>
          <p:cNvPr id="4" name="Picture 6" descr="Smart signalling technology to be unveiled at CES 2019 - Smart ...">
            <a:extLst>
              <a:ext uri="{FF2B5EF4-FFF2-40B4-BE49-F238E27FC236}">
                <a16:creationId xmlns:a16="http://schemas.microsoft.com/office/drawing/2014/main" id="{0E2A8F84-2211-4A4C-8B51-71AC4DF2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0"/>
            <a:ext cx="12191999" cy="68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B3E50D1-126E-4084-BAA7-5D920837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725" y="711116"/>
            <a:ext cx="6206282" cy="248251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8CE3726-DEBE-4360-9A3D-D94FFC42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725" y="3525531"/>
            <a:ext cx="6227736" cy="249109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F8675BC-8CA6-43B0-B343-8048BF756FA7}"/>
              </a:ext>
            </a:extLst>
          </p:cNvPr>
          <p:cNvSpPr txBox="1">
            <a:spLocks/>
          </p:cNvSpPr>
          <p:nvPr/>
        </p:nvSpPr>
        <p:spPr>
          <a:xfrm>
            <a:off x="6967511" y="2215423"/>
            <a:ext cx="3590162" cy="4108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Normalized against total for each device</a:t>
            </a:r>
          </a:p>
          <a:p>
            <a:r>
              <a:rPr lang="en-US" dirty="0">
                <a:solidFill>
                  <a:schemeClr val="bg1"/>
                </a:solidFill>
              </a:rPr>
              <a:t>Leading traffic signal devices as expected for lowest and highest severity</a:t>
            </a:r>
          </a:p>
        </p:txBody>
      </p:sp>
    </p:spTree>
    <p:extLst>
      <p:ext uri="{BB962C8B-B14F-4D97-AF65-F5344CB8AC3E}">
        <p14:creationId xmlns:p14="http://schemas.microsoft.com/office/powerpoint/2010/main" val="204317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Сurrent weather and forecast - OpenWeatherMap">
            <a:extLst>
              <a:ext uri="{FF2B5EF4-FFF2-40B4-BE49-F238E27FC236}">
                <a16:creationId xmlns:a16="http://schemas.microsoft.com/office/drawing/2014/main" id="{DD580020-C193-4DB9-9F4B-AE8E276617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" r="3" b="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8E8A824-401F-4FCD-951E-BF3B0D80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80" y="816428"/>
            <a:ext cx="6309825" cy="25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1DF53A4A-0788-4127-B9CD-36D2EA55B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79" y="3596951"/>
            <a:ext cx="6309825" cy="25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F3363-7E04-4F9A-980F-1899238FBBA7}"/>
              </a:ext>
            </a:extLst>
          </p:cNvPr>
          <p:cNvSpPr txBox="1">
            <a:spLocks/>
          </p:cNvSpPr>
          <p:nvPr/>
        </p:nvSpPr>
        <p:spPr>
          <a:xfrm>
            <a:off x="7068178" y="1477191"/>
            <a:ext cx="3590162" cy="4108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Normalized against total for each weather condition</a:t>
            </a:r>
          </a:p>
          <a:p>
            <a:r>
              <a:rPr lang="en-US" dirty="0"/>
              <a:t>Low severity highest at clear as expected</a:t>
            </a:r>
          </a:p>
          <a:p>
            <a:r>
              <a:rPr lang="en-US" dirty="0"/>
              <a:t>High severity highest at wind</a:t>
            </a:r>
          </a:p>
          <a:p>
            <a:r>
              <a:rPr lang="en-US" dirty="0"/>
              <a:t>Wind not even present for low severity</a:t>
            </a:r>
          </a:p>
        </p:txBody>
      </p:sp>
    </p:spTree>
    <p:extLst>
      <p:ext uri="{BB962C8B-B14F-4D97-AF65-F5344CB8AC3E}">
        <p14:creationId xmlns:p14="http://schemas.microsoft.com/office/powerpoint/2010/main" val="3567987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8020C1-CB98-44EC-B8FF-A1B65ADC51C3}"/>
              </a:ext>
            </a:extLst>
          </p:cNvPr>
          <p:cNvSpPr txBox="1"/>
          <p:nvPr/>
        </p:nvSpPr>
        <p:spPr>
          <a:xfrm>
            <a:off x="5037204" y="394228"/>
            <a:ext cx="231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Freezing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A62EE2-0406-42CC-9405-934055B1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20" name="Picture 8" descr="Condensation and freezing : Tigtag">
            <a:extLst>
              <a:ext uri="{FF2B5EF4-FFF2-40B4-BE49-F238E27FC236}">
                <a16:creationId xmlns:a16="http://schemas.microsoft.com/office/drawing/2014/main" id="{2B57CC20-97B1-40ED-9C9D-C69131D70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E943BE1B-8E18-4D71-8D10-A27DE00BD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25" y="1102114"/>
            <a:ext cx="9930875" cy="524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C6611E6-EEE3-48C5-9738-322F9C947407}"/>
              </a:ext>
            </a:extLst>
          </p:cNvPr>
          <p:cNvSpPr txBox="1"/>
          <p:nvPr/>
        </p:nvSpPr>
        <p:spPr>
          <a:xfrm>
            <a:off x="5037204" y="504257"/>
            <a:ext cx="2511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Freezing</a:t>
            </a:r>
          </a:p>
        </p:txBody>
      </p:sp>
    </p:spTree>
    <p:extLst>
      <p:ext uri="{BB962C8B-B14F-4D97-AF65-F5344CB8AC3E}">
        <p14:creationId xmlns:p14="http://schemas.microsoft.com/office/powerpoint/2010/main" val="46243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This Massive Dust Storm Was Shot from a Fleeing News Helicopter">
            <a:extLst>
              <a:ext uri="{FF2B5EF4-FFF2-40B4-BE49-F238E27FC236}">
                <a16:creationId xmlns:a16="http://schemas.microsoft.com/office/drawing/2014/main" id="{32AC94D6-AD57-46BE-A436-234F7BA364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49E5AE16-6B4D-45AA-8DE0-A7E819B87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r="655" b="-1"/>
          <a:stretch/>
        </p:blipFill>
        <p:spPr bwMode="auto">
          <a:xfrm>
            <a:off x="2780542" y="2099388"/>
            <a:ext cx="6950269" cy="390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27E4F42-BB2F-4C55-9EFB-132CB5DA97A0}"/>
              </a:ext>
            </a:extLst>
          </p:cNvPr>
          <p:cNvSpPr txBox="1"/>
          <p:nvPr/>
        </p:nvSpPr>
        <p:spPr>
          <a:xfrm>
            <a:off x="5764993" y="1391502"/>
            <a:ext cx="1705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Dust</a:t>
            </a:r>
          </a:p>
        </p:txBody>
      </p:sp>
    </p:spTree>
    <p:extLst>
      <p:ext uri="{BB962C8B-B14F-4D97-AF65-F5344CB8AC3E}">
        <p14:creationId xmlns:p14="http://schemas.microsoft.com/office/powerpoint/2010/main" val="299118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Smoke grenade - Wikipedia">
            <a:extLst>
              <a:ext uri="{FF2B5EF4-FFF2-40B4-BE49-F238E27FC236}">
                <a16:creationId xmlns:a16="http://schemas.microsoft.com/office/drawing/2014/main" id="{C36F0895-52E1-4D4A-9685-8B290D4BE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9" b="80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927D013-91F2-4965-B38E-247BB7DEF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2BEBDCF3-5071-4ECE-BF3C-223C7A9A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4524B84A-BEB9-44DD-A582-DD7F3857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FF261CBD-A93E-4EEE-8B50-C17F36477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810A108-E17C-4DCF-9C1A-DE4CBB4A0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9C897D38-EAD4-4CF8-B75A-34415F0E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FEC7A3C5-0978-4C9F-AD47-57CDE1D27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752DF1E-E0DB-4264-893D-15BD90B19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5359FB8-E648-4A60-9B0C-674D76EC4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A43C9C90-3735-439A-9B05-471570462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3D333B98-AFDD-45EF-9EB6-8CF1A7D4E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10E04A0E-9450-4B9D-B40E-50E3A44AD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FD5671B8-4962-4E10-8622-3D65D920A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F7CD1025-0584-432B-91FB-56EC2A34E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0D7F0937-1B34-4BBF-91E2-ACD08205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2F51F0BC-B7F1-496D-A49E-B8F7BC40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390BBDD1-4D3C-4038-AB05-DC78187BD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20000"/>
                </a:srgb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0199B21B-BD24-415C-AFA4-C36E8B2F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969F0B1A-69AA-4251-8458-911C11B1E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A6452F5D-C474-4AC3-8831-4974C927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F7302DE9-1403-4952-A47F-9163E6EC7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FC50F3DD-CAA3-436C-A0C6-20C9C4756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17412" name="Picture 4">
            <a:extLst>
              <a:ext uri="{FF2B5EF4-FFF2-40B4-BE49-F238E27FC236}">
                <a16:creationId xmlns:a16="http://schemas.microsoft.com/office/drawing/2014/main" id="{CA3A1D17-0A7B-4C7B-BC0C-53602E42F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90" y="1114425"/>
            <a:ext cx="9610998" cy="516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46FD99-0F2C-4474-953A-4F2B221EE034}"/>
              </a:ext>
            </a:extLst>
          </p:cNvPr>
          <p:cNvSpPr txBox="1"/>
          <p:nvPr/>
        </p:nvSpPr>
        <p:spPr>
          <a:xfrm>
            <a:off x="5327734" y="485845"/>
            <a:ext cx="178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Smoke</a:t>
            </a:r>
          </a:p>
        </p:txBody>
      </p:sp>
    </p:spTree>
    <p:extLst>
      <p:ext uri="{BB962C8B-B14F-4D97-AF65-F5344CB8AC3E}">
        <p14:creationId xmlns:p14="http://schemas.microsoft.com/office/powerpoint/2010/main" val="244046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Wind Vision | Department of Energy">
            <a:extLst>
              <a:ext uri="{FF2B5EF4-FFF2-40B4-BE49-F238E27FC236}">
                <a16:creationId xmlns:a16="http://schemas.microsoft.com/office/drawing/2014/main" id="{7C398E8A-B663-4F92-BA45-B89EE1CFE2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0" b="47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7D013-91F2-4965-B38E-247BB7DEF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2BEBDCF3-5071-4ECE-BF3C-223C7A9A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524B84A-BEB9-44DD-A582-DD7F3857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FF261CBD-A93E-4EEE-8B50-C17F36477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A810A108-E17C-4DCF-9C1A-DE4CBB4A0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9C897D38-EAD4-4CF8-B75A-34415F0E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EC7A3C5-0978-4C9F-AD47-57CDE1D27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1752DF1E-E0DB-4264-893D-15BD90B19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5359FB8-E648-4A60-9B0C-674D76EC4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43C9C90-3735-439A-9B05-471570462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D333B98-AFDD-45EF-9EB6-8CF1A7D4E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10E04A0E-9450-4B9D-B40E-50E3A44AD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D5671B8-4962-4E10-8622-3D65D920A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7CD1025-0584-432B-91FB-56EC2A34E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0D7F0937-1B34-4BBF-91E2-ACD08205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2F51F0BC-B7F1-496D-A49E-B8F7BC40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390BBDD1-4D3C-4038-AB05-DC78187BD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20000"/>
                </a:srgb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0199B21B-BD24-415C-AFA4-C36E8B2F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69F0B1A-69AA-4251-8458-911C11B1E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6452F5D-C474-4AC3-8831-4974C927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F7302DE9-1403-4952-A47F-9163E6EC7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FC50F3DD-CAA3-436C-A0C6-20C9C4756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15368" name="Picture 8">
            <a:extLst>
              <a:ext uri="{FF2B5EF4-FFF2-40B4-BE49-F238E27FC236}">
                <a16:creationId xmlns:a16="http://schemas.microsoft.com/office/drawing/2014/main" id="{9AB4B8D4-F15D-41D9-9B09-5779F7D1B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83" y="1004887"/>
            <a:ext cx="10042536" cy="545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9D41E-CE30-42B8-BDA2-D1543B497EAB}"/>
              </a:ext>
            </a:extLst>
          </p:cNvPr>
          <p:cNvSpPr txBox="1"/>
          <p:nvPr/>
        </p:nvSpPr>
        <p:spPr>
          <a:xfrm>
            <a:off x="5338879" y="376238"/>
            <a:ext cx="1705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42851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Maine Could Get First Snow Thursday Night">
            <a:extLst>
              <a:ext uri="{FF2B5EF4-FFF2-40B4-BE49-F238E27FC236}">
                <a16:creationId xmlns:a16="http://schemas.microsoft.com/office/drawing/2014/main" id="{A8471AF7-81C3-4EC0-A1A8-8E0F3EA52F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2" b="49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ED0A1659-1C66-47DD-A19E-59882508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48" y="848657"/>
            <a:ext cx="9778482" cy="574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6FCB2EA-B8BD-4FC4-9F74-634880BEBA96}"/>
              </a:ext>
            </a:extLst>
          </p:cNvPr>
          <p:cNvSpPr txBox="1"/>
          <p:nvPr/>
        </p:nvSpPr>
        <p:spPr>
          <a:xfrm>
            <a:off x="5257849" y="186995"/>
            <a:ext cx="1510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9529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CF4F-D26C-4ABB-93F2-4642E120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09C7-A921-4A16-9366-2779BD239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Maine Could Get First Snow Thursday Night">
            <a:extLst>
              <a:ext uri="{FF2B5EF4-FFF2-40B4-BE49-F238E27FC236}">
                <a16:creationId xmlns:a16="http://schemas.microsoft.com/office/drawing/2014/main" id="{73964989-6B89-42AE-B89C-F5D6113F0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2" b="49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33A371C6-47E1-4DAC-9545-6439FA305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04" y="131224"/>
            <a:ext cx="8618376" cy="32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DD9EB3B4-A643-43D1-AEBE-E8B7003E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4" y="3470945"/>
            <a:ext cx="8618376" cy="32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8D36128-13C1-4521-BFE2-EE0F6A7C2B0C}"/>
              </a:ext>
            </a:extLst>
          </p:cNvPr>
          <p:cNvSpPr txBox="1">
            <a:spLocks/>
          </p:cNvSpPr>
          <p:nvPr/>
        </p:nvSpPr>
        <p:spPr>
          <a:xfrm>
            <a:off x="8895170" y="1837589"/>
            <a:ext cx="3084003" cy="3415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Snow rates higher across states with more snow</a:t>
            </a:r>
          </a:p>
          <a:p>
            <a:r>
              <a:rPr lang="en-US" dirty="0"/>
              <a:t>Normalized against snow days per year</a:t>
            </a:r>
          </a:p>
          <a:p>
            <a:r>
              <a:rPr lang="en-US" dirty="0"/>
              <a:t>Low snow states getting into accidents more often</a:t>
            </a:r>
          </a:p>
        </p:txBody>
      </p:sp>
    </p:spTree>
    <p:extLst>
      <p:ext uri="{BB962C8B-B14F-4D97-AF65-F5344CB8AC3E}">
        <p14:creationId xmlns:p14="http://schemas.microsoft.com/office/powerpoint/2010/main" val="15508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BAA0BC-CDF1-4D25-A3AE-8B6C4765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Traffic Accidents</a:t>
            </a:r>
          </a:p>
        </p:txBody>
      </p:sp>
      <p:pic>
        <p:nvPicPr>
          <p:cNvPr id="2050" name="Picture 2" descr="Car Crash Injuries Stock Vectors, Images &amp; Vector Art | Shutterstock">
            <a:extLst>
              <a:ext uri="{FF2B5EF4-FFF2-40B4-BE49-F238E27FC236}">
                <a16:creationId xmlns:a16="http://schemas.microsoft.com/office/drawing/2014/main" id="{1A228980-5C6B-43AB-9CBC-7C5104A35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 b="17427"/>
          <a:stretch/>
        </p:blipFill>
        <p:spPr bwMode="auto"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3620A1-D0D4-4E8A-BF5D-B64523A43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06" y="4767660"/>
            <a:ext cx="5173613" cy="1770300"/>
          </a:xfrm>
        </p:spPr>
        <p:txBody>
          <a:bodyPr>
            <a:normAutofit/>
          </a:bodyPr>
          <a:lstStyle/>
          <a:p>
            <a:pPr>
              <a:buClr>
                <a:srgbClr val="80FEDD"/>
              </a:buClr>
            </a:pPr>
            <a:r>
              <a:rPr lang="en-US" dirty="0"/>
              <a:t>More than 38,000 people die yearly</a:t>
            </a:r>
          </a:p>
          <a:p>
            <a:pPr>
              <a:buClr>
                <a:srgbClr val="80FEDD"/>
              </a:buClr>
            </a:pPr>
            <a:r>
              <a:rPr lang="en-US" dirty="0"/>
              <a:t>4.4 million injured enough to require medical attention</a:t>
            </a:r>
          </a:p>
          <a:p>
            <a:pPr>
              <a:buClr>
                <a:srgbClr val="80FEDD"/>
              </a:buClr>
            </a:pPr>
            <a:r>
              <a:rPr lang="en-US" dirty="0"/>
              <a:t>Leading cause of death in U.S. for ages 1-54</a:t>
            </a:r>
          </a:p>
        </p:txBody>
      </p:sp>
    </p:spTree>
    <p:extLst>
      <p:ext uri="{BB962C8B-B14F-4D97-AF65-F5344CB8AC3E}">
        <p14:creationId xmlns:p14="http://schemas.microsoft.com/office/powerpoint/2010/main" val="2838961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ain as a Blessing | My Jewish Learning">
            <a:extLst>
              <a:ext uri="{FF2B5EF4-FFF2-40B4-BE49-F238E27FC236}">
                <a16:creationId xmlns:a16="http://schemas.microsoft.com/office/drawing/2014/main" id="{445018DF-A22F-4EC9-92FD-B1CFF05FC3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2B8476F7-E985-4BEC-A2F3-E440D62A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05" y="1065408"/>
            <a:ext cx="9619789" cy="515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76FA4-56C5-4464-B3CC-3557C9716528}"/>
              </a:ext>
            </a:extLst>
          </p:cNvPr>
          <p:cNvSpPr txBox="1"/>
          <p:nvPr/>
        </p:nvSpPr>
        <p:spPr>
          <a:xfrm>
            <a:off x="5340892" y="430927"/>
            <a:ext cx="1510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16029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8" name="Picture 2" descr="Rain as a Blessing | My Jewish Learning">
            <a:extLst>
              <a:ext uri="{FF2B5EF4-FFF2-40B4-BE49-F238E27FC236}">
                <a16:creationId xmlns:a16="http://schemas.microsoft.com/office/drawing/2014/main" id="{1008365B-B23A-4FF0-9CB5-5D1B067F0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2008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6AFD0484-6729-4375-BCC2-8467217DCE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557" y="442913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A5EACDE-3F37-4B57-A022-1007DA46009E}"/>
              </a:ext>
            </a:extLst>
          </p:cNvPr>
          <p:cNvSpPr txBox="1">
            <a:spLocks/>
          </p:cNvSpPr>
          <p:nvPr/>
        </p:nvSpPr>
        <p:spPr>
          <a:xfrm>
            <a:off x="680447" y="4417432"/>
            <a:ext cx="5910918" cy="202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Relatively high</a:t>
            </a:r>
          </a:p>
          <a:p>
            <a:r>
              <a:rPr lang="en-US" dirty="0"/>
              <a:t>Not extreme enough to explain rate difference</a:t>
            </a:r>
          </a:p>
        </p:txBody>
      </p:sp>
    </p:spTree>
    <p:extLst>
      <p:ext uri="{BB962C8B-B14F-4D97-AF65-F5344CB8AC3E}">
        <p14:creationId xmlns:p14="http://schemas.microsoft.com/office/powerpoint/2010/main" val="148264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og, rain and snow for Carson City this weekend | NevadaAppeal.com">
            <a:extLst>
              <a:ext uri="{FF2B5EF4-FFF2-40B4-BE49-F238E27FC236}">
                <a16:creationId xmlns:a16="http://schemas.microsoft.com/office/drawing/2014/main" id="{DC5079E8-5A1D-4979-952E-5519E251E6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EC7992F-05BE-4D6D-AD7B-3BD7EED6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41" y="836908"/>
            <a:ext cx="10077718" cy="54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EAB77-5D50-4F7B-8FD6-790FE6FB5FFE}"/>
              </a:ext>
            </a:extLst>
          </p:cNvPr>
          <p:cNvSpPr txBox="1"/>
          <p:nvPr/>
        </p:nvSpPr>
        <p:spPr>
          <a:xfrm>
            <a:off x="5449949" y="129022"/>
            <a:ext cx="1510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Fog</a:t>
            </a:r>
          </a:p>
        </p:txBody>
      </p:sp>
    </p:spTree>
    <p:extLst>
      <p:ext uri="{BB962C8B-B14F-4D97-AF65-F5344CB8AC3E}">
        <p14:creationId xmlns:p14="http://schemas.microsoft.com/office/powerpoint/2010/main" val="23835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og, rain and snow for Carson City this weekend | NevadaAppeal.com">
            <a:extLst>
              <a:ext uri="{FF2B5EF4-FFF2-40B4-BE49-F238E27FC236}">
                <a16:creationId xmlns:a16="http://schemas.microsoft.com/office/drawing/2014/main" id="{B4816012-9336-40F4-BBCF-16095C597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D5BF42A-C281-4B86-8166-AC48FA3A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62" y="0"/>
            <a:ext cx="9215536" cy="332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09AF1ECA-0E8E-4202-96AA-C82911996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61" y="3429000"/>
            <a:ext cx="9215535" cy="338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C1462F-703A-437C-9E95-5CFE02DA31A6}"/>
              </a:ext>
            </a:extLst>
          </p:cNvPr>
          <p:cNvSpPr txBox="1">
            <a:spLocks/>
          </p:cNvSpPr>
          <p:nvPr/>
        </p:nvSpPr>
        <p:spPr>
          <a:xfrm>
            <a:off x="9386696" y="-94264"/>
            <a:ext cx="2805304" cy="6559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Count was very high despite population size</a:t>
            </a:r>
          </a:p>
          <a:p>
            <a:r>
              <a:rPr lang="en-US" dirty="0">
                <a:solidFill>
                  <a:schemeClr val="bg1"/>
                </a:solidFill>
              </a:rPr>
              <a:t>Rate almost tripling next highest when normalized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3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4582" name="Picture 6" descr="2019 South Carolina Manufacturing Facts | NAM">
            <a:extLst>
              <a:ext uri="{FF2B5EF4-FFF2-40B4-BE49-F238E27FC236}">
                <a16:creationId xmlns:a16="http://schemas.microsoft.com/office/drawing/2014/main" id="{17186374-3667-4F68-86C8-3BDB22E8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5" r="1" b="1"/>
          <a:stretch/>
        </p:blipFill>
        <p:spPr bwMode="auto"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Status yellow warning for fog extended until Sunday morning | Newstalk">
            <a:extLst>
              <a:ext uri="{FF2B5EF4-FFF2-40B4-BE49-F238E27FC236}">
                <a16:creationId xmlns:a16="http://schemas.microsoft.com/office/drawing/2014/main" id="{01E8A111-A423-4EBA-88DE-D005AA5D5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r="7446" b="1"/>
          <a:stretch/>
        </p:blipFill>
        <p:spPr bwMode="auto"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A60FB-4300-45C4-B133-0033B4267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776" y="4571423"/>
            <a:ext cx="5208544" cy="1770300"/>
          </a:xfrm>
        </p:spPr>
        <p:txBody>
          <a:bodyPr>
            <a:normAutofit/>
          </a:bodyPr>
          <a:lstStyle/>
          <a:p>
            <a:r>
              <a:rPr lang="en-US" dirty="0"/>
              <a:t>10-20 days of fog per year</a:t>
            </a:r>
          </a:p>
          <a:p>
            <a:r>
              <a:rPr lang="en-US" dirty="0"/>
              <a:t>Very dense fog</a:t>
            </a:r>
          </a:p>
          <a:p>
            <a:r>
              <a:rPr lang="en-US" dirty="0"/>
              <a:t>Reckless drivers?</a:t>
            </a:r>
          </a:p>
          <a:p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E9C45955-9A6F-490A-9CDA-F8749DB8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South Carolina</a:t>
            </a:r>
          </a:p>
        </p:txBody>
      </p:sp>
    </p:spTree>
    <p:extLst>
      <p:ext uri="{BB962C8B-B14F-4D97-AF65-F5344CB8AC3E}">
        <p14:creationId xmlns:p14="http://schemas.microsoft.com/office/powerpoint/2010/main" val="480874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7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55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BA899F-2C71-4C6F-BCEC-F4E6AB6F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Future Steps</a:t>
            </a:r>
          </a:p>
        </p:txBody>
      </p:sp>
      <p:pic>
        <p:nvPicPr>
          <p:cNvPr id="23554" name="Picture 2" descr="Future steps in Sentilo development - Sentilo">
            <a:extLst>
              <a:ext uri="{FF2B5EF4-FFF2-40B4-BE49-F238E27FC236}">
                <a16:creationId xmlns:a16="http://schemas.microsoft.com/office/drawing/2014/main" id="{193647C2-AAD9-4010-ACCF-4068284E2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6" b="1"/>
          <a:stretch/>
        </p:blipFill>
        <p:spPr bwMode="auto"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AFE1-0D17-4810-A051-A5347A866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395" y="4929820"/>
            <a:ext cx="5173613" cy="17703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data to predict chances of getting into accident under differing conditions</a:t>
            </a:r>
          </a:p>
          <a:p>
            <a:r>
              <a:rPr lang="en-US" dirty="0"/>
              <a:t>Find safest and most dangerous driving conditions</a:t>
            </a:r>
          </a:p>
          <a:p>
            <a:r>
              <a:rPr lang="en-US" dirty="0"/>
              <a:t>Find best </a:t>
            </a:r>
            <a:r>
              <a:rPr lang="en-US"/>
              <a:t>working traffic signal </a:t>
            </a:r>
            <a:r>
              <a:rPr lang="en-US" dirty="0"/>
              <a:t>devices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9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39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41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5D1F6-5F67-4421-B0D8-69C71ADE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Data Sources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E4ECF-305F-47FA-A5C2-0F869622E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Database: </a:t>
            </a:r>
            <a:r>
              <a:rPr lang="en-US" sz="1600" dirty="0">
                <a:hlinkClick r:id="rId2"/>
              </a:rPr>
              <a:t>https://www.kaggle.com/sobhanmoosavi/us-accidents</a:t>
            </a:r>
            <a:endParaRPr lang="en-US" sz="1600" dirty="0"/>
          </a:p>
          <a:p>
            <a:r>
              <a:rPr lang="en-US" sz="1600" dirty="0"/>
              <a:t>Car Data: </a:t>
            </a:r>
            <a:r>
              <a:rPr lang="en-US" sz="1600" dirty="0">
                <a:hlinkClick r:id="rId3"/>
              </a:rPr>
              <a:t>https://www.statista.com/statistics/196010/total-number-of-registered-automobiles-in-the-us-by-state/</a:t>
            </a:r>
            <a:endParaRPr lang="en-US" sz="1600" dirty="0"/>
          </a:p>
          <a:p>
            <a:r>
              <a:rPr lang="en-US" sz="1600" dirty="0"/>
              <a:t>Snow Data: </a:t>
            </a:r>
            <a:r>
              <a:rPr lang="en-US" sz="1600" dirty="0">
                <a:hlinkClick r:id="rId4"/>
              </a:rPr>
              <a:t>http://www.usa.com/rank/us--average-snow-days--state-rank.htm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655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780EE-B8D8-46DC-9E83-477D6A140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69E6E-E73D-4F88-9C07-4F58D5F8C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31" b="5395"/>
          <a:stretch/>
        </p:blipFill>
        <p:spPr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0664-1CF9-430F-8646-E9CF5638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06" y="4767660"/>
            <a:ext cx="5173613" cy="1770300"/>
          </a:xfrm>
        </p:spPr>
        <p:txBody>
          <a:bodyPr>
            <a:normAutofit lnSpcReduction="10000"/>
          </a:bodyPr>
          <a:lstStyle/>
          <a:p>
            <a:pPr>
              <a:buClr>
                <a:srgbClr val="79ADE7"/>
              </a:buClr>
            </a:pPr>
            <a:r>
              <a:rPr lang="en-US" dirty="0"/>
              <a:t>Kaggle database</a:t>
            </a:r>
          </a:p>
          <a:p>
            <a:pPr>
              <a:buClr>
                <a:srgbClr val="79ADE7"/>
              </a:buClr>
            </a:pPr>
            <a:r>
              <a:rPr lang="en-US" dirty="0"/>
              <a:t>Starting from February 2016</a:t>
            </a:r>
          </a:p>
          <a:p>
            <a:pPr>
              <a:buClr>
                <a:srgbClr val="79ADE7"/>
              </a:buClr>
            </a:pPr>
            <a:r>
              <a:rPr lang="en-US" dirty="0"/>
              <a:t>Last updated December 2019</a:t>
            </a:r>
          </a:p>
          <a:p>
            <a:pPr>
              <a:buClr>
                <a:srgbClr val="79ADE7"/>
              </a:buClr>
            </a:pPr>
            <a:r>
              <a:rPr lang="en-US" dirty="0"/>
              <a:t>3 million entries</a:t>
            </a:r>
          </a:p>
          <a:p>
            <a:pPr>
              <a:buClr>
                <a:srgbClr val="79ADE7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6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7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C8D843-4526-46CB-8C41-AB054C545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Data Preparation</a:t>
            </a:r>
          </a:p>
        </p:txBody>
      </p:sp>
      <p:pic>
        <p:nvPicPr>
          <p:cNvPr id="3074" name="Picture 2" descr="Data Preprocessing &amp; Feature Engineering in Machine Learning – mc.ai">
            <a:extLst>
              <a:ext uri="{FF2B5EF4-FFF2-40B4-BE49-F238E27FC236}">
                <a16:creationId xmlns:a16="http://schemas.microsoft.com/office/drawing/2014/main" id="{F02C8A68-DA87-4F85-B68E-83F0F5B74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0" b="28236"/>
          <a:stretch/>
        </p:blipFill>
        <p:spPr bwMode="auto"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BCD52-002A-475B-940A-607C793CE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06" y="4767660"/>
            <a:ext cx="5173613" cy="17703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FA9C06"/>
              </a:buClr>
            </a:pPr>
            <a:r>
              <a:rPr lang="en-US" sz="1500"/>
              <a:t>Very large database</a:t>
            </a:r>
          </a:p>
          <a:p>
            <a:pPr>
              <a:lnSpc>
                <a:spcPct val="110000"/>
              </a:lnSpc>
              <a:buClr>
                <a:srgbClr val="FA9C06"/>
              </a:buClr>
            </a:pPr>
            <a:r>
              <a:rPr lang="en-US" sz="1500"/>
              <a:t>Stored in AWS S3 bucket</a:t>
            </a:r>
          </a:p>
          <a:p>
            <a:pPr>
              <a:lnSpc>
                <a:spcPct val="110000"/>
              </a:lnSpc>
              <a:buClr>
                <a:srgbClr val="FA9C06"/>
              </a:buClr>
            </a:pPr>
            <a:r>
              <a:rPr lang="en-US" sz="1500"/>
              <a:t>Loaded into python notebook using boto3 and pandas</a:t>
            </a:r>
          </a:p>
          <a:p>
            <a:pPr>
              <a:lnSpc>
                <a:spcPct val="110000"/>
              </a:lnSpc>
              <a:buClr>
                <a:srgbClr val="FA9C06"/>
              </a:buClr>
            </a:pPr>
            <a:r>
              <a:rPr lang="en-US" sz="1500"/>
              <a:t>Drop columns with a lot of </a:t>
            </a:r>
            <a:r>
              <a:rPr lang="en-US" sz="1500" err="1"/>
              <a:t>NaN</a:t>
            </a:r>
            <a:r>
              <a:rPr lang="en-US" sz="1500"/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2915485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5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5122" name="Picture 2" descr="Exploratory Data Analysis with Python in B2B Marketing">
            <a:extLst>
              <a:ext uri="{FF2B5EF4-FFF2-40B4-BE49-F238E27FC236}">
                <a16:creationId xmlns:a16="http://schemas.microsoft.com/office/drawing/2014/main" id="{556908F3-D211-4617-8E4B-8B7B1D014E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36" y="643467"/>
            <a:ext cx="1066232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F56FA7-9DA8-464F-997F-E4F61453951F}"/>
              </a:ext>
            </a:extLst>
          </p:cNvPr>
          <p:cNvSpPr/>
          <p:nvPr/>
        </p:nvSpPr>
        <p:spPr>
          <a:xfrm>
            <a:off x="3434230" y="9525"/>
            <a:ext cx="49607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5">
                    <a:lumMod val="20000"/>
                    <a:lumOff val="80000"/>
                  </a:schemeClr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645537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697047-1119-406F-8267-249DFFDAF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4" b="9636"/>
          <a:stretch/>
        </p:blipFill>
        <p:spPr bwMode="auto"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AF4F4-B084-4D53-8BB3-75D1FA21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814" y="4767660"/>
            <a:ext cx="10496505" cy="1770300"/>
          </a:xfrm>
        </p:spPr>
        <p:txBody>
          <a:bodyPr>
            <a:normAutofit/>
          </a:bodyPr>
          <a:lstStyle/>
          <a:p>
            <a:r>
              <a:rPr lang="en-US" dirty="0"/>
              <a:t>Very similar to population map</a:t>
            </a:r>
          </a:p>
          <a:p>
            <a:r>
              <a:rPr lang="en-US" dirty="0"/>
              <a:t>Most overshadowed by California</a:t>
            </a:r>
          </a:p>
          <a:p>
            <a:r>
              <a:rPr lang="en-US" dirty="0"/>
              <a:t>Normalize by number of cars in each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578C2-A3E4-4A80-8B5A-327DFBB8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89" y="12732"/>
            <a:ext cx="41433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2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7BB53BBE-0F60-44E7-B615-D556D88946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7" b="6685"/>
          <a:stretch/>
        </p:blipFill>
        <p:spPr bwMode="auto"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D7D587-CFDE-42BB-807B-70FABF99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926" y="-5406"/>
            <a:ext cx="4210050" cy="409575"/>
          </a:xfrm>
          <a:prstGeom prst="rect">
            <a:avLst/>
          </a:prstGeom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C778657-5923-46EB-BD5F-83F7E4662095}"/>
              </a:ext>
            </a:extLst>
          </p:cNvPr>
          <p:cNvSpPr txBox="1">
            <a:spLocks/>
          </p:cNvSpPr>
          <p:nvPr/>
        </p:nvSpPr>
        <p:spPr>
          <a:xfrm>
            <a:off x="1037180" y="4970539"/>
            <a:ext cx="10496505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State distribution more apparent</a:t>
            </a:r>
          </a:p>
          <a:p>
            <a:r>
              <a:rPr lang="en-US" dirty="0">
                <a:solidFill>
                  <a:schemeClr val="bg1"/>
                </a:solidFill>
              </a:rPr>
              <a:t>Still somewhat close to population map</a:t>
            </a:r>
          </a:p>
          <a:p>
            <a:r>
              <a:rPr lang="en-US" dirty="0">
                <a:solidFill>
                  <a:schemeClr val="bg1"/>
                </a:solidFill>
              </a:rPr>
              <a:t>What’s going on in South Carolina??</a:t>
            </a:r>
          </a:p>
        </p:txBody>
      </p:sp>
    </p:spTree>
    <p:extLst>
      <p:ext uri="{BB962C8B-B14F-4D97-AF65-F5344CB8AC3E}">
        <p14:creationId xmlns:p14="http://schemas.microsoft.com/office/powerpoint/2010/main" val="368599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6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7174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75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76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77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78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79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0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1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2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3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4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5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6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7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8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9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90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91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92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4FE32E5-7C77-4A47-BD7F-E85C55C532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374" y="376238"/>
            <a:ext cx="7851853" cy="62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2245D8A-3F58-4BC5-830E-E0FE4EF5E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940" y="920750"/>
            <a:ext cx="371415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B6F5D3-AB49-4E66-810D-A518C0518868}"/>
              </a:ext>
            </a:extLst>
          </p:cNvPr>
          <p:cNvSpPr/>
          <p:nvPr/>
        </p:nvSpPr>
        <p:spPr>
          <a:xfrm>
            <a:off x="11074336" y="920750"/>
            <a:ext cx="921921" cy="13081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ontent Placeholder 2">
            <a:extLst>
              <a:ext uri="{FF2B5EF4-FFF2-40B4-BE49-F238E27FC236}">
                <a16:creationId xmlns:a16="http://schemas.microsoft.com/office/drawing/2014/main" id="{57C32E46-F044-4C4D-BB9F-18EC82095D22}"/>
              </a:ext>
            </a:extLst>
          </p:cNvPr>
          <p:cNvSpPr txBox="1">
            <a:spLocks/>
          </p:cNvSpPr>
          <p:nvPr/>
        </p:nvSpPr>
        <p:spPr>
          <a:xfrm>
            <a:off x="8295465" y="2490788"/>
            <a:ext cx="3590162" cy="4108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Rate almost doubling next highest</a:t>
            </a:r>
          </a:p>
          <a:p>
            <a:r>
              <a:rPr lang="en-US" dirty="0"/>
              <a:t>Nothing extraordinary with closer look</a:t>
            </a:r>
          </a:p>
          <a:p>
            <a:r>
              <a:rPr lang="en-US" dirty="0"/>
              <a:t>Large clusters around major cities</a:t>
            </a:r>
          </a:p>
        </p:txBody>
      </p:sp>
    </p:spTree>
    <p:extLst>
      <p:ext uri="{BB962C8B-B14F-4D97-AF65-F5344CB8AC3E}">
        <p14:creationId xmlns:p14="http://schemas.microsoft.com/office/powerpoint/2010/main" val="2566422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E94BE3-F0D7-4CB2-AEA0-83DA4BB4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88" y="958041"/>
            <a:ext cx="5352689" cy="267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8889C9C-879F-4228-9EF9-5424592E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1012" y="930739"/>
            <a:ext cx="5352689" cy="267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59F31-2D9C-40CA-9485-5315F6664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15" y="4767660"/>
            <a:ext cx="10344106" cy="1770300"/>
          </a:xfrm>
        </p:spPr>
        <p:txBody>
          <a:bodyPr>
            <a:normAutofit/>
          </a:bodyPr>
          <a:lstStyle/>
          <a:p>
            <a:r>
              <a:rPr lang="en-US" dirty="0"/>
              <a:t>Split data into separate categories and look at their distributions</a:t>
            </a:r>
          </a:p>
          <a:p>
            <a:r>
              <a:rPr lang="en-US" dirty="0"/>
              <a:t>Most accidents occurring when expected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8E625A4-70BA-4737-BD34-4DDE48979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060" y="958041"/>
            <a:ext cx="253189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79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365</Words>
  <Application>Microsoft Office PowerPoint</Application>
  <PresentationFormat>Widescreen</PresentationFormat>
  <Paragraphs>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Rockwell</vt:lpstr>
      <vt:lpstr>Wingdings</vt:lpstr>
      <vt:lpstr>Atlas</vt:lpstr>
      <vt:lpstr>United States Accidents</vt:lpstr>
      <vt:lpstr>Traffic Accidents</vt:lpstr>
      <vt:lpstr>Data Source</vt:lpstr>
      <vt:lpstr>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South Carolina</vt:lpstr>
      <vt:lpstr>Future Steps</vt:lpstr>
      <vt:lpstr>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United States Accidents</dc:title>
  <dc:creator>Miriam Gordillo Camejo</dc:creator>
  <cp:lastModifiedBy>Miriam Gordillo Camejo</cp:lastModifiedBy>
  <cp:revision>4</cp:revision>
  <dcterms:created xsi:type="dcterms:W3CDTF">2020-04-09T18:59:44Z</dcterms:created>
  <dcterms:modified xsi:type="dcterms:W3CDTF">2020-04-10T18:56:09Z</dcterms:modified>
</cp:coreProperties>
</file>